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7-1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uederson-ferreira/defiguardian-ai" TargetMode="External"/><Relationship Id="rId2" Type="http://schemas.openxmlformats.org/officeDocument/2006/relationships/hyperlink" Target="https://defiguardian-ai.vercel.app/" TargetMode="External"/><Relationship Id="rId3" Type="http://schemas.openxmlformats.org/officeDocument/2006/relationships/image" Target="../media/image-1-1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defiguardian-ai.vercel.app/" TargetMode="External"/><Relationship Id="rId6" Type="http://schemas.openxmlformats.org/officeDocument/2006/relationships/hyperlink" Target="https://github.com/uederson-ferreira/defiguardian-ai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ithub.com/uederson-ferreira/defiguardian-ai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efiguardian-ai.vercel.app/" TargetMode="External"/><Relationship Id="rId4" Type="http://schemas.openxmlformats.org/officeDocument/2006/relationships/hyperlink" Target="https://github.com/uederson-ferreira/defiguardian-ai" TargetMode="External"/><Relationship Id="rId1" Type="http://schemas.openxmlformats.org/officeDocument/2006/relationships/image" Target="../media/image-8-1.png"/><Relationship Id="rId3" Type="http://schemas.openxmlformats.org/officeDocument/2006/relationships/image" Target="../media/image-8-2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1338"/>
            <a:ext cx="13042821" cy="1302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DeFiGuardian AI: The Future of Risk Management in DeFi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93790" y="2880717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DeFiGuardian AI - the next generation of risk management in decentralized finance. Imagine having an AI assistant that monitors your investments 24/7, automatically executes hedging strategies, and protects your portfolio against catastrophic losses. This isn't science fiction anymore - it's reality.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4056578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solution combines advanced artificial intelligence with smart contracts to create the first complete DeFi protection system. While 90% of investors lose money in DeFi due to extreme volatility and inadequate risk management tools, DeFiGuardian AI stands as your vigilant protector in the chaotic world of decentralized finance.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523244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our project at: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773222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u="sng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https://github.com/uederson-ferreira/defiguardian-ai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616017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u="sng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https://defiguardian-ai.vercel.app/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93790" y="6715839"/>
            <a:ext cx="317540" cy="317540"/>
          </a:xfrm>
          <a:prstGeom prst="roundRect">
            <a:avLst>
              <a:gd name="adj" fmla="val 28793492"/>
            </a:avLst>
          </a:prstGeom>
          <a:noFill/>
          <a:ln w="7620">
            <a:solidFill>
              <a:srgbClr val="38383C"/>
            </a:solidFill>
            <a:prstDash val="solid"/>
          </a:ln>
        </p:spPr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6723459"/>
            <a:ext cx="302300" cy="302300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1210508" y="6700957"/>
            <a:ext cx="2647117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9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 Uederson Ferreira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1865"/>
            <a:ext cx="8061960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DeFi Risk Management Crisis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93790" y="1759387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DeFi market moves billions of dollars daily, but a startling 90% of investors lose money due to a lack of adequate risk management tools. This represents not just a problem, but a crisis in the ecosystem: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93524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438632" y="3003471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Extreme Volatility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1438632" y="3527465"/>
            <a:ext cx="3047167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 assets can experience price swings of 20%+ in a single day, catching unprepared investors in devastating liquidations and impermanent loss scenarios.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4733806" y="293524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78648" y="3003471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24/7 Markets</a:t>
            </a:r>
            <a:endParaRPr lang="en-US" sz="2050" dirty="0"/>
          </a:p>
        </p:txBody>
      </p:sp>
      <p:sp>
        <p:nvSpPr>
          <p:cNvPr id="9" name="Text 7"/>
          <p:cNvSpPr/>
          <p:nvPr/>
        </p:nvSpPr>
        <p:spPr>
          <a:xfrm>
            <a:off x="5378648" y="3527465"/>
            <a:ext cx="3047167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Unlike traditional markets, DeFi never sleeps. This creates constant monitoring requirements that are impossible for human traders to maintain.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93790" y="582953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438632" y="5897761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Complex Protocols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1438632" y="6421755"/>
            <a:ext cx="698718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intricate interactions between lending, yield farming, and liquidity protocols create risk vectors that are difficult to identify and mitigate manually.</a:t>
            </a:r>
            <a:endParaRPr lang="en-US" sz="155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7543" y="1804035"/>
            <a:ext cx="4926568" cy="2687122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8917543" y="4714399"/>
            <a:ext cx="4926568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Without proper risk management tools, DeFi portfolios are vulnerable to sudden market movements, protocol exploits, and impermanent loss - often resulting in devastating financial consequences.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2671" y="444818"/>
            <a:ext cx="7851458" cy="1060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Solution: AI-Powered Risk Management</a:t>
            </a:r>
            <a:endParaRPr lang="en-US" sz="3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671" y="1747242"/>
            <a:ext cx="807839" cy="14605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02078" y="1908810"/>
            <a:ext cx="2120741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Analysis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7102078" y="2270760"/>
            <a:ext cx="6882051" cy="775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ElizaOS powers our specialized financial risk AI agent, leveraging the DeepSeek R1 model to provide sophisticated market analysis and personalized recommendations based on your specific risk profile.</a:t>
            </a:r>
            <a:endParaRPr lang="en-US" sz="12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2671" y="3207782"/>
            <a:ext cx="807839" cy="14605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02078" y="3369350"/>
            <a:ext cx="2154079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Protection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7102078" y="3731300"/>
            <a:ext cx="6882051" cy="775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contracts execute protective measures automatically when threats are detected, including stop-losses, portfolio rebalancing, and cross-chain hedging strategies to prevent catastrophic losses.</a:t>
            </a:r>
            <a:endParaRPr lang="en-US" sz="12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671" y="4668322"/>
            <a:ext cx="807839" cy="14605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02078" y="4829889"/>
            <a:ext cx="2409349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Conversational Interface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7102078" y="5191839"/>
            <a:ext cx="6882051" cy="775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 with your financial guardian through natural language. Ask questions about your portfolio, request risk assessments, or activate protection strategies with simple conversational commands.</a:t>
            </a:r>
            <a:endParaRPr lang="en-US" sz="1250" dirty="0"/>
          </a:p>
        </p:txBody>
      </p:sp>
      <p:sp>
        <p:nvSpPr>
          <p:cNvPr id="13" name="Text 7"/>
          <p:cNvSpPr/>
          <p:nvPr/>
        </p:nvSpPr>
        <p:spPr>
          <a:xfrm>
            <a:off x="6132671" y="6310551"/>
            <a:ext cx="7851458" cy="775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DeFiGuardian AI democratizes access to sophisticated risk management strategies previously available only to large financial institutions, making them accessible to every DeFi participant through an intuitive, conversational interface.</a:t>
            </a:r>
            <a:endParaRPr lang="en-US" sz="1250" dirty="0"/>
          </a:p>
        </p:txBody>
      </p:sp>
      <p:sp>
        <p:nvSpPr>
          <p:cNvPr id="14" name="Text 8"/>
          <p:cNvSpPr/>
          <p:nvPr/>
        </p:nvSpPr>
        <p:spPr>
          <a:xfrm>
            <a:off x="6132671" y="7267694"/>
            <a:ext cx="7851458" cy="516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solution is available at </a:t>
            </a:r>
            <a:pPr algn="l" indent="0" marL="0">
              <a:lnSpc>
                <a:spcPts val="2000"/>
              </a:lnSpc>
              <a:buNone/>
            </a:pPr>
            <a:r>
              <a:rPr lang="en-US" sz="1250" u="sng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https://defiguardian-ai.vercel.app/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 full source code at </a:t>
            </a:r>
            <a:pPr algn="l" indent="0" marL="0">
              <a:lnSpc>
                <a:spcPts val="2000"/>
              </a:lnSpc>
              <a:buNone/>
            </a:pPr>
            <a:r>
              <a:rPr lang="en-US" sz="1250" u="sng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6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https://github.com/uederson-ferreira/defiguardian-ai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018" y="570905"/>
            <a:ext cx="8012668" cy="431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Technical Architecture: The Guardian's Framework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26018" y="1330881"/>
            <a:ext cx="3533537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Robust Multi-Layer Technology Stack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6018" y="1721287"/>
            <a:ext cx="6628805" cy="421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DeFiGuardian AI combines cutting-edge AI with blockchain technology to create a comprehensive risk management system:</a:t>
            </a:r>
            <a:endParaRPr lang="en-US" sz="10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6018" y="2290167"/>
            <a:ext cx="328732" cy="32873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26018" y="2783205"/>
            <a:ext cx="1758791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ElizaOS AI Framework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526018" y="3130391"/>
            <a:ext cx="6628805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Specialized financial risk agent built on ElizaOS, integrated with OpenRouter for advanced natural language processing and utilizing the DeepSeek R1 model for precise financial analysis and intelligent responses.</a:t>
            </a:r>
            <a:endParaRPr lang="en-US" sz="10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18" y="4090630"/>
            <a:ext cx="328732" cy="32873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6018" y="4583668"/>
            <a:ext cx="1912977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Multi-Chain Integration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526018" y="4930854"/>
            <a:ext cx="6628805" cy="421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27 smart contracts deployed on Avalanche Fuji Testnet with cross-chain capabilities via Chainlink CCIP, providing native support for AVAX, ETH, and major DeFi tokens across multiple networks.</a:t>
            </a:r>
            <a:endParaRPr lang="en-US" sz="10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18" y="5680591"/>
            <a:ext cx="328732" cy="32873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26018" y="6173629"/>
            <a:ext cx="1969770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Chainlink Infrastructure</a:t>
            </a:r>
            <a:endParaRPr lang="en-US" sz="1350" dirty="0"/>
          </a:p>
        </p:txBody>
      </p:sp>
      <p:sp>
        <p:nvSpPr>
          <p:cNvPr id="13" name="Text 8"/>
          <p:cNvSpPr/>
          <p:nvPr/>
        </p:nvSpPr>
        <p:spPr>
          <a:xfrm>
            <a:off x="526018" y="6520815"/>
            <a:ext cx="6628805" cy="421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Chainlink's decentralized oracle network for real-time price feeds, Automation for trustless strategy execution, and CCIP for secure cross-chain operations and capital efficiency optimization.</a:t>
            </a:r>
            <a:endParaRPr lang="en-US" sz="100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3197" y="1347311"/>
            <a:ext cx="6628805" cy="361569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83197" y="5110877"/>
            <a:ext cx="2071211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Deployment Status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7483197" y="5501283"/>
            <a:ext cx="6628805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27 contracts deployed on Avalanche Fuji</a:t>
            </a:r>
            <a:endParaRPr lang="en-US" sz="1000" dirty="0"/>
          </a:p>
        </p:txBody>
      </p:sp>
      <p:sp>
        <p:nvSpPr>
          <p:cNvPr id="17" name="Text 11"/>
          <p:cNvSpPr/>
          <p:nvPr/>
        </p:nvSpPr>
        <p:spPr>
          <a:xfrm>
            <a:off x="7483197" y="5765363"/>
            <a:ext cx="6628805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Functional frontend with interactive dashboard</a:t>
            </a:r>
            <a:endParaRPr lang="en-US" sz="1000" dirty="0"/>
          </a:p>
        </p:txBody>
      </p:sp>
      <p:sp>
        <p:nvSpPr>
          <p:cNvPr id="18" name="Text 12"/>
          <p:cNvSpPr/>
          <p:nvPr/>
        </p:nvSpPr>
        <p:spPr>
          <a:xfrm>
            <a:off x="7483197" y="6029444"/>
            <a:ext cx="6628805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Active ElizaOS agent providing responses</a:t>
            </a:r>
            <a:endParaRPr lang="en-US" sz="1000" dirty="0"/>
          </a:p>
        </p:txBody>
      </p:sp>
      <p:sp>
        <p:nvSpPr>
          <p:cNvPr id="19" name="Text 13"/>
          <p:cNvSpPr/>
          <p:nvPr/>
        </p:nvSpPr>
        <p:spPr>
          <a:xfrm>
            <a:off x="7483197" y="6293525"/>
            <a:ext cx="6628805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Complete Chainlink integration</a:t>
            </a:r>
            <a:endParaRPr lang="en-US" sz="1000" dirty="0"/>
          </a:p>
        </p:txBody>
      </p:sp>
      <p:sp>
        <p:nvSpPr>
          <p:cNvPr id="20" name="Text 14"/>
          <p:cNvSpPr/>
          <p:nvPr/>
        </p:nvSpPr>
        <p:spPr>
          <a:xfrm>
            <a:off x="7483197" y="6557605"/>
            <a:ext cx="6628805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Stress tests passed with 99.9% uptime</a:t>
            </a:r>
            <a:endParaRPr lang="en-US" sz="1000" dirty="0"/>
          </a:p>
        </p:txBody>
      </p:sp>
      <p:sp>
        <p:nvSpPr>
          <p:cNvPr id="21" name="Text 15"/>
          <p:cNvSpPr/>
          <p:nvPr/>
        </p:nvSpPr>
        <p:spPr>
          <a:xfrm>
            <a:off x="526018" y="7237571"/>
            <a:ext cx="13578364" cy="421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sophisticated architecture enables DeFiGuardian AI to monitor market conditions, analyze portfolio risk, and execute protective strategies with minimal latency - all while maintaining a simple, conversational interface for users of all experience levels.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9841" y="557093"/>
            <a:ext cx="6453545" cy="5167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Features: Your DeFi Safety Net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629841" y="1388745"/>
            <a:ext cx="1671280" cy="1171456"/>
          </a:xfrm>
          <a:prstGeom prst="roundRect">
            <a:avLst>
              <a:gd name="adj" fmla="val 564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4812" y="1836063"/>
            <a:ext cx="221337" cy="27670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58522" y="1546146"/>
            <a:ext cx="2762726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Intelligent Protection System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458522" y="1898928"/>
            <a:ext cx="11384637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Multi-layered defense including automated stop-loss execution, dynamic portfolio rebalancing based on market conditions, and volatility hedging strategies that adapt to changing risk environments.</a:t>
            </a:r>
            <a:endParaRPr lang="en-US" sz="1200" dirty="0"/>
          </a:p>
        </p:txBody>
      </p:sp>
      <p:sp>
        <p:nvSpPr>
          <p:cNvPr id="7" name="Shape 4"/>
          <p:cNvSpPr/>
          <p:nvPr/>
        </p:nvSpPr>
        <p:spPr>
          <a:xfrm>
            <a:off x="2379821" y="2550676"/>
            <a:ext cx="11542038" cy="11430"/>
          </a:xfrm>
          <a:prstGeom prst="roundRect">
            <a:avLst>
              <a:gd name="adj" fmla="val 578630"/>
            </a:avLst>
          </a:prstGeom>
          <a:solidFill>
            <a:srgbClr val="48367C"/>
          </a:solidFill>
          <a:ln/>
        </p:spPr>
      </p:sp>
      <p:sp>
        <p:nvSpPr>
          <p:cNvPr id="8" name="Shape 5"/>
          <p:cNvSpPr/>
          <p:nvPr/>
        </p:nvSpPr>
        <p:spPr>
          <a:xfrm>
            <a:off x="629841" y="2638901"/>
            <a:ext cx="3342680" cy="1171456"/>
          </a:xfrm>
          <a:prstGeom prst="roundRect">
            <a:avLst>
              <a:gd name="adj" fmla="val 564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512" y="3086219"/>
            <a:ext cx="221337" cy="27670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129921" y="2796302"/>
            <a:ext cx="2624733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Conversational AI Assistant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4129921" y="3149084"/>
            <a:ext cx="9713238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Natural language portfolio analysis, personalized recommendations based on risk profile, proactive alerts about opportunities and threats, and detailed explanations of all operations in plain language.</a:t>
            </a:r>
            <a:endParaRPr lang="en-US" sz="1200" dirty="0"/>
          </a:p>
        </p:txBody>
      </p:sp>
      <p:sp>
        <p:nvSpPr>
          <p:cNvPr id="12" name="Shape 8"/>
          <p:cNvSpPr/>
          <p:nvPr/>
        </p:nvSpPr>
        <p:spPr>
          <a:xfrm>
            <a:off x="4051221" y="3800832"/>
            <a:ext cx="9870638" cy="11430"/>
          </a:xfrm>
          <a:prstGeom prst="roundRect">
            <a:avLst>
              <a:gd name="adj" fmla="val 578630"/>
            </a:avLst>
          </a:prstGeom>
          <a:solidFill>
            <a:srgbClr val="48367C"/>
          </a:solidFill>
          <a:ln/>
        </p:spPr>
      </p:sp>
      <p:sp>
        <p:nvSpPr>
          <p:cNvPr id="13" name="Shape 9"/>
          <p:cNvSpPr/>
          <p:nvPr/>
        </p:nvSpPr>
        <p:spPr>
          <a:xfrm>
            <a:off x="629841" y="3889058"/>
            <a:ext cx="5013960" cy="1171456"/>
          </a:xfrm>
          <a:prstGeom prst="roundRect">
            <a:avLst>
              <a:gd name="adj" fmla="val 564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6093" y="4336375"/>
            <a:ext cx="221337" cy="27670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801201" y="4046458"/>
            <a:ext cx="2480548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Cross-Chain Optimization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5801201" y="4399240"/>
            <a:ext cx="8041958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Pioneering cross-chain hedging strategies with automatic arbitrage between Ethereum and Avalanche, risk diversification across blockchains, cross-chain emergency exits, and gas fee optimization.</a:t>
            </a:r>
            <a:endParaRPr lang="en-US" sz="1200" dirty="0"/>
          </a:p>
        </p:txBody>
      </p:sp>
      <p:sp>
        <p:nvSpPr>
          <p:cNvPr id="17" name="Shape 12"/>
          <p:cNvSpPr/>
          <p:nvPr/>
        </p:nvSpPr>
        <p:spPr>
          <a:xfrm>
            <a:off x="5722501" y="5050988"/>
            <a:ext cx="8199358" cy="11430"/>
          </a:xfrm>
          <a:prstGeom prst="roundRect">
            <a:avLst>
              <a:gd name="adj" fmla="val 578630"/>
            </a:avLst>
          </a:prstGeom>
          <a:solidFill>
            <a:srgbClr val="48367C"/>
          </a:solidFill>
          <a:ln/>
        </p:spPr>
      </p:sp>
      <p:sp>
        <p:nvSpPr>
          <p:cNvPr id="18" name="Shape 13"/>
          <p:cNvSpPr/>
          <p:nvPr/>
        </p:nvSpPr>
        <p:spPr>
          <a:xfrm>
            <a:off x="629841" y="5139214"/>
            <a:ext cx="6685359" cy="1423392"/>
          </a:xfrm>
          <a:prstGeom prst="roundRect">
            <a:avLst>
              <a:gd name="adj" fmla="val 464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792" y="5712500"/>
            <a:ext cx="221337" cy="276701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472601" y="5296614"/>
            <a:ext cx="2066687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Analytics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7472601" y="5649397"/>
            <a:ext cx="6370558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risk metrics, interactive performance tracking, exposure analysis, and intelligent suggestions for portfolio improvements based on current market conditions and historical patterns.</a:t>
            </a:r>
            <a:endParaRPr lang="en-US" sz="1200" dirty="0"/>
          </a:p>
        </p:txBody>
      </p:sp>
      <p:sp>
        <p:nvSpPr>
          <p:cNvPr id="22" name="Text 16"/>
          <p:cNvSpPr/>
          <p:nvPr/>
        </p:nvSpPr>
        <p:spPr>
          <a:xfrm>
            <a:off x="629841" y="6739652"/>
            <a:ext cx="13370719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features work in concert to provide comprehensive protection for DeFi investments, whether you're a beginner with $1,000 or an institution managing millions. The system automatically adjusts its strategy recommendations based on your risk tolerance, investment goals, and market conditions.</a:t>
            </a:r>
            <a:endParaRPr lang="en-US" sz="1200" dirty="0"/>
          </a:p>
        </p:txBody>
      </p:sp>
      <p:sp>
        <p:nvSpPr>
          <p:cNvPr id="23" name="Text 17"/>
          <p:cNvSpPr/>
          <p:nvPr/>
        </p:nvSpPr>
        <p:spPr>
          <a:xfrm>
            <a:off x="629841" y="7420570"/>
            <a:ext cx="13370719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Experience these features firsthand at 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https://defiguardian-ai.vercel.app/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531" y="432078"/>
            <a:ext cx="9224129" cy="515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Use Cases: For Every DeFi Participant</a:t>
            </a:r>
            <a:endParaRPr lang="en-US" sz="3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8531" y="1360051"/>
            <a:ext cx="4203025" cy="229254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8531" y="3829288"/>
            <a:ext cx="2475190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For Beginners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28531" y="4295656"/>
            <a:ext cx="4203025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Maria has $1,000 in DeFi but doesn't understand risk management. With DeFiGuardian AI, she simply says: "Protect my investment" and the system automatically configures appropriate stop-losses and diversification strategies.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628531" y="5694283"/>
            <a:ext cx="4203025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 natural language interface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628531" y="6000631"/>
            <a:ext cx="4203025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Automatic protection setup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628531" y="6306979"/>
            <a:ext cx="4203025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Educational explanations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628531" y="6613327"/>
            <a:ext cx="4203025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Beginner-friendly alerts</a:t>
            </a:r>
            <a:endParaRPr lang="en-US" sz="12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558" y="1360051"/>
            <a:ext cx="4201716" cy="229183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222558" y="3828574"/>
            <a:ext cx="248554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For Advanced Traders</a:t>
            </a:r>
            <a:endParaRPr lang="en-US" sz="1900" dirty="0"/>
          </a:p>
        </p:txBody>
      </p:sp>
      <p:sp>
        <p:nvSpPr>
          <p:cNvPr id="12" name="Text 8"/>
          <p:cNvSpPr/>
          <p:nvPr/>
        </p:nvSpPr>
        <p:spPr>
          <a:xfrm>
            <a:off x="5222558" y="4294942"/>
            <a:ext cx="4201716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João manages $100k across multiple protocols. Our system monitors 24/7 and executes complex hedging strategies he's configured, freeing his time for analyzing new opportunities while protecting his existing positions.</a:t>
            </a:r>
            <a:endParaRPr lang="en-US" sz="1200" dirty="0"/>
          </a:p>
        </p:txBody>
      </p:sp>
      <p:sp>
        <p:nvSpPr>
          <p:cNvPr id="13" name="Text 9"/>
          <p:cNvSpPr/>
          <p:nvPr/>
        </p:nvSpPr>
        <p:spPr>
          <a:xfrm>
            <a:off x="5222558" y="5693569"/>
            <a:ext cx="4201716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 strategy configuration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5222558" y="5999917"/>
            <a:ext cx="4201716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24/7 automated execution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5222558" y="6306264"/>
            <a:ext cx="4201716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Multi-protocol monitoring</a:t>
            </a:r>
            <a:endParaRPr lang="en-US" sz="1200" dirty="0"/>
          </a:p>
        </p:txBody>
      </p:sp>
      <p:sp>
        <p:nvSpPr>
          <p:cNvPr id="16" name="Text 12"/>
          <p:cNvSpPr/>
          <p:nvPr/>
        </p:nvSpPr>
        <p:spPr>
          <a:xfrm>
            <a:off x="5222558" y="6612612"/>
            <a:ext cx="4201716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Sophisticated cross-chain hedging</a:t>
            </a:r>
            <a:endParaRPr lang="en-US" sz="1200" dirty="0"/>
          </a:p>
        </p:txBody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5274" y="1360051"/>
            <a:ext cx="4201716" cy="2291834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15274" y="3828574"/>
            <a:ext cx="2475190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For Institutions</a:t>
            </a:r>
            <a:endParaRPr lang="en-US" sz="1900" dirty="0"/>
          </a:p>
        </p:txBody>
      </p:sp>
      <p:sp>
        <p:nvSpPr>
          <p:cNvPr id="19" name="Text 14"/>
          <p:cNvSpPr/>
          <p:nvPr/>
        </p:nvSpPr>
        <p:spPr>
          <a:xfrm>
            <a:off x="9815274" y="4294942"/>
            <a:ext cx="4201716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 funds can integrate our API for automated risk management operations, significantly reducing drawdowns and improving Sharpe ratios through sophisticated hedging and cross-chain capital optimization.</a:t>
            </a:r>
            <a:endParaRPr lang="en-US" sz="1200" dirty="0"/>
          </a:p>
        </p:txBody>
      </p:sp>
      <p:sp>
        <p:nvSpPr>
          <p:cNvPr id="20" name="Text 15"/>
          <p:cNvSpPr/>
          <p:nvPr/>
        </p:nvSpPr>
        <p:spPr>
          <a:xfrm>
            <a:off x="9815274" y="5693569"/>
            <a:ext cx="4201716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Enterprise API integration</a:t>
            </a:r>
            <a:endParaRPr lang="en-US" sz="1200" dirty="0"/>
          </a:p>
        </p:txBody>
      </p:sp>
      <p:sp>
        <p:nvSpPr>
          <p:cNvPr id="21" name="Text 16"/>
          <p:cNvSpPr/>
          <p:nvPr/>
        </p:nvSpPr>
        <p:spPr>
          <a:xfrm>
            <a:off x="9815274" y="5999917"/>
            <a:ext cx="4201716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 risk parameters</a:t>
            </a:r>
            <a:endParaRPr lang="en-US" sz="1200" dirty="0"/>
          </a:p>
        </p:txBody>
      </p:sp>
      <p:sp>
        <p:nvSpPr>
          <p:cNvPr id="22" name="Text 17"/>
          <p:cNvSpPr/>
          <p:nvPr/>
        </p:nvSpPr>
        <p:spPr>
          <a:xfrm>
            <a:off x="9815274" y="6306264"/>
            <a:ext cx="4201716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analytics dashboard</a:t>
            </a:r>
            <a:endParaRPr lang="en-US" sz="1200" dirty="0"/>
          </a:p>
        </p:txBody>
      </p:sp>
      <p:sp>
        <p:nvSpPr>
          <p:cNvPr id="23" name="Text 18"/>
          <p:cNvSpPr/>
          <p:nvPr/>
        </p:nvSpPr>
        <p:spPr>
          <a:xfrm>
            <a:off x="9815274" y="6612612"/>
            <a:ext cx="4201716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Institutional-grade security</a:t>
            </a:r>
            <a:endParaRPr lang="en-US" sz="1200" dirty="0"/>
          </a:p>
        </p:txBody>
      </p:sp>
      <p:sp>
        <p:nvSpPr>
          <p:cNvPr id="24" name="Text 19"/>
          <p:cNvSpPr/>
          <p:nvPr/>
        </p:nvSpPr>
        <p:spPr>
          <a:xfrm>
            <a:off x="628531" y="7096363"/>
            <a:ext cx="13373338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each case, DeFiGuardian AI adapts its approach to the user's knowledge level, portfolio size, and risk tolerance - providing appropriate protection without overwhelming complexity for beginners or limiting flexibility for experts.</a:t>
            </a:r>
            <a:endParaRPr lang="en-US" sz="1200" dirty="0"/>
          </a:p>
        </p:txBody>
      </p:sp>
      <p:sp>
        <p:nvSpPr>
          <p:cNvPr id="25" name="Text 20"/>
          <p:cNvSpPr/>
          <p:nvPr/>
        </p:nvSpPr>
        <p:spPr>
          <a:xfrm>
            <a:off x="628531" y="7775972"/>
            <a:ext cx="13373338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project repositories are available at </a:t>
            </a:r>
            <a:pPr algn="l" indent="0" marL="0">
              <a:lnSpc>
                <a:spcPts val="1950"/>
              </a:lnSpc>
              <a:buNone/>
            </a:pPr>
            <a:r>
              <a:rPr lang="en-US" sz="1200" u="sng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https://github.com/uederson-ferreira/defiguardian-ai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technical evaluation.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6835" y="482679"/>
            <a:ext cx="3349466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Roadmap: The Path Forward</a:t>
            </a:r>
            <a:endParaRPr lang="en-US" sz="2050" dirty="0"/>
          </a:p>
        </p:txBody>
      </p:sp>
      <p:sp>
        <p:nvSpPr>
          <p:cNvPr id="4" name="Shape 1"/>
          <p:cNvSpPr/>
          <p:nvPr/>
        </p:nvSpPr>
        <p:spPr>
          <a:xfrm>
            <a:off x="508397" y="957143"/>
            <a:ext cx="15240" cy="3380661"/>
          </a:xfrm>
          <a:prstGeom prst="roundRect">
            <a:avLst>
              <a:gd name="adj" fmla="val 273488"/>
            </a:avLst>
          </a:prstGeom>
          <a:solidFill>
            <a:srgbClr val="48367C"/>
          </a:solidFill>
          <a:ln/>
        </p:spPr>
      </p:sp>
      <p:sp>
        <p:nvSpPr>
          <p:cNvPr id="5" name="Shape 2"/>
          <p:cNvSpPr/>
          <p:nvPr/>
        </p:nvSpPr>
        <p:spPr>
          <a:xfrm>
            <a:off x="604778" y="1061085"/>
            <a:ext cx="297656" cy="15240"/>
          </a:xfrm>
          <a:prstGeom prst="roundRect">
            <a:avLst>
              <a:gd name="adj" fmla="val 273488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396776" y="957143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30232" y="971074"/>
            <a:ext cx="15621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1004649" y="991195"/>
            <a:ext cx="1302425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Q1 2024</a:t>
            </a:r>
            <a:endParaRPr lang="en-US" sz="1000" dirty="0"/>
          </a:p>
        </p:txBody>
      </p:sp>
      <p:sp>
        <p:nvSpPr>
          <p:cNvPr id="9" name="Text 6"/>
          <p:cNvSpPr/>
          <p:nvPr/>
        </p:nvSpPr>
        <p:spPr>
          <a:xfrm>
            <a:off x="1004649" y="1213485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 on Avalanche Mainnet</a:t>
            </a:r>
            <a:endParaRPr lang="en-US" sz="750" dirty="0"/>
          </a:p>
        </p:txBody>
      </p:sp>
      <p:sp>
        <p:nvSpPr>
          <p:cNvPr id="10" name="Text 7"/>
          <p:cNvSpPr/>
          <p:nvPr/>
        </p:nvSpPr>
        <p:spPr>
          <a:xfrm>
            <a:off x="1004649" y="1406723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with Aave, Compound and Uniswap V3</a:t>
            </a:r>
            <a:endParaRPr lang="en-US" sz="750" dirty="0"/>
          </a:p>
        </p:txBody>
      </p:sp>
      <p:sp>
        <p:nvSpPr>
          <p:cNvPr id="11" name="Text 8"/>
          <p:cNvSpPr/>
          <p:nvPr/>
        </p:nvSpPr>
        <p:spPr>
          <a:xfrm>
            <a:off x="1004649" y="1599962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Launch mobile version with push notifications</a:t>
            </a:r>
            <a:endParaRPr lang="en-US" sz="750" dirty="0"/>
          </a:p>
        </p:txBody>
      </p:sp>
      <p:sp>
        <p:nvSpPr>
          <p:cNvPr id="12" name="Text 9"/>
          <p:cNvSpPr/>
          <p:nvPr/>
        </p:nvSpPr>
        <p:spPr>
          <a:xfrm>
            <a:off x="1004649" y="1793200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risk analysis capabilities</a:t>
            </a:r>
            <a:endParaRPr lang="en-US" sz="750" dirty="0"/>
          </a:p>
        </p:txBody>
      </p:sp>
      <p:sp>
        <p:nvSpPr>
          <p:cNvPr id="13" name="Shape 10"/>
          <p:cNvSpPr/>
          <p:nvPr/>
        </p:nvSpPr>
        <p:spPr>
          <a:xfrm>
            <a:off x="604778" y="2254091"/>
            <a:ext cx="297656" cy="15240"/>
          </a:xfrm>
          <a:prstGeom prst="roundRect">
            <a:avLst>
              <a:gd name="adj" fmla="val 273488"/>
            </a:avLst>
          </a:prstGeom>
          <a:solidFill>
            <a:srgbClr val="48367C"/>
          </a:solidFill>
          <a:ln/>
        </p:spPr>
      </p:sp>
      <p:sp>
        <p:nvSpPr>
          <p:cNvPr id="14" name="Shape 11"/>
          <p:cNvSpPr/>
          <p:nvPr/>
        </p:nvSpPr>
        <p:spPr>
          <a:xfrm>
            <a:off x="396776" y="2150150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30232" y="2164080"/>
            <a:ext cx="15621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1004649" y="2184202"/>
            <a:ext cx="1302425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Q2 2024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1004649" y="2406491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to Polygon and Arbitrum networks</a:t>
            </a:r>
            <a:endParaRPr lang="en-US" sz="750" dirty="0"/>
          </a:p>
        </p:txBody>
      </p:sp>
      <p:sp>
        <p:nvSpPr>
          <p:cNvPr id="18" name="Text 15"/>
          <p:cNvSpPr/>
          <p:nvPr/>
        </p:nvSpPr>
        <p:spPr>
          <a:xfrm>
            <a:off x="1004649" y="2599730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Launch hedging strategy marketplace</a:t>
            </a:r>
            <a:endParaRPr lang="en-US" sz="750" dirty="0"/>
          </a:p>
        </p:txBody>
      </p:sp>
      <p:sp>
        <p:nvSpPr>
          <p:cNvPr id="19" name="Text 16"/>
          <p:cNvSpPr/>
          <p:nvPr/>
        </p:nvSpPr>
        <p:spPr>
          <a:xfrm>
            <a:off x="1004649" y="2792968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Introduce governance token and staking</a:t>
            </a:r>
            <a:endParaRPr lang="en-US" sz="750" dirty="0"/>
          </a:p>
        </p:txBody>
      </p:sp>
      <p:sp>
        <p:nvSpPr>
          <p:cNvPr id="20" name="Text 17"/>
          <p:cNvSpPr/>
          <p:nvPr/>
        </p:nvSpPr>
        <p:spPr>
          <a:xfrm>
            <a:off x="1004649" y="2986207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portfolio visualization tools</a:t>
            </a:r>
            <a:endParaRPr lang="en-US" sz="750" dirty="0"/>
          </a:p>
        </p:txBody>
      </p:sp>
      <p:sp>
        <p:nvSpPr>
          <p:cNvPr id="21" name="Shape 18"/>
          <p:cNvSpPr/>
          <p:nvPr/>
        </p:nvSpPr>
        <p:spPr>
          <a:xfrm>
            <a:off x="604778" y="3447098"/>
            <a:ext cx="297656" cy="15240"/>
          </a:xfrm>
          <a:prstGeom prst="roundRect">
            <a:avLst>
              <a:gd name="adj" fmla="val 273488"/>
            </a:avLst>
          </a:prstGeom>
          <a:solidFill>
            <a:srgbClr val="48367C"/>
          </a:solidFill>
          <a:ln/>
        </p:spPr>
      </p:sp>
      <p:sp>
        <p:nvSpPr>
          <p:cNvPr id="22" name="Shape 19"/>
          <p:cNvSpPr/>
          <p:nvPr/>
        </p:nvSpPr>
        <p:spPr>
          <a:xfrm>
            <a:off x="396776" y="3343156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430232" y="3357086"/>
            <a:ext cx="15621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200" dirty="0"/>
          </a:p>
        </p:txBody>
      </p:sp>
      <p:sp>
        <p:nvSpPr>
          <p:cNvPr id="24" name="Text 21"/>
          <p:cNvSpPr/>
          <p:nvPr/>
        </p:nvSpPr>
        <p:spPr>
          <a:xfrm>
            <a:off x="1004649" y="3377208"/>
            <a:ext cx="1302425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Q3 2024</a:t>
            </a:r>
            <a:endParaRPr lang="en-US" sz="1000" dirty="0"/>
          </a:p>
        </p:txBody>
      </p:sp>
      <p:sp>
        <p:nvSpPr>
          <p:cNvPr id="25" name="Text 22"/>
          <p:cNvSpPr/>
          <p:nvPr/>
        </p:nvSpPr>
        <p:spPr>
          <a:xfrm>
            <a:off x="1004649" y="3599497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TradFi integration via Chainlink Functions</a:t>
            </a:r>
            <a:endParaRPr lang="en-US" sz="750" dirty="0"/>
          </a:p>
        </p:txBody>
      </p:sp>
      <p:sp>
        <p:nvSpPr>
          <p:cNvPr id="26" name="Text 23"/>
          <p:cNvSpPr/>
          <p:nvPr/>
        </p:nvSpPr>
        <p:spPr>
          <a:xfrm>
            <a:off x="1004649" y="3792736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AI-powered yield optimization engine</a:t>
            </a:r>
            <a:endParaRPr lang="en-US" sz="750" dirty="0"/>
          </a:p>
        </p:txBody>
      </p:sp>
      <p:sp>
        <p:nvSpPr>
          <p:cNvPr id="27" name="Text 24"/>
          <p:cNvSpPr/>
          <p:nvPr/>
        </p:nvSpPr>
        <p:spPr>
          <a:xfrm>
            <a:off x="1004649" y="3985974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Institutional API and white-label solutions</a:t>
            </a:r>
            <a:endParaRPr lang="en-US" sz="750" dirty="0"/>
          </a:p>
        </p:txBody>
      </p:sp>
      <p:sp>
        <p:nvSpPr>
          <p:cNvPr id="28" name="Text 25"/>
          <p:cNvSpPr/>
          <p:nvPr/>
        </p:nvSpPr>
        <p:spPr>
          <a:xfrm>
            <a:off x="1004649" y="4179213"/>
            <a:ext cx="774251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risk-scoring for DeFi protocols</a:t>
            </a:r>
            <a:endParaRPr lang="en-US" sz="750" dirty="0"/>
          </a:p>
        </p:txBody>
      </p:sp>
      <p:sp>
        <p:nvSpPr>
          <p:cNvPr id="29" name="Text 26"/>
          <p:cNvSpPr/>
          <p:nvPr/>
        </p:nvSpPr>
        <p:spPr>
          <a:xfrm>
            <a:off x="396835" y="4486632"/>
            <a:ext cx="1562933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Business Model</a:t>
            </a:r>
            <a:endParaRPr lang="en-US" sz="1200" dirty="0"/>
          </a:p>
        </p:txBody>
      </p:sp>
      <p:sp>
        <p:nvSpPr>
          <p:cNvPr id="30" name="Text 27"/>
          <p:cNvSpPr/>
          <p:nvPr/>
        </p:nvSpPr>
        <p:spPr>
          <a:xfrm>
            <a:off x="396835" y="4880372"/>
            <a:ext cx="270081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10%</a:t>
            </a:r>
            <a:endParaRPr lang="en-US" sz="2550" dirty="0"/>
          </a:p>
        </p:txBody>
      </p:sp>
      <p:sp>
        <p:nvSpPr>
          <p:cNvPr id="31" name="Text 28"/>
          <p:cNvSpPr/>
          <p:nvPr/>
        </p:nvSpPr>
        <p:spPr>
          <a:xfrm>
            <a:off x="1095970" y="5331738"/>
            <a:ext cx="1302425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1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Fee</a:t>
            </a:r>
            <a:endParaRPr lang="en-US" sz="1000" dirty="0"/>
          </a:p>
        </p:txBody>
      </p:sp>
      <p:sp>
        <p:nvSpPr>
          <p:cNvPr id="32" name="Text 29"/>
          <p:cNvSpPr/>
          <p:nvPr/>
        </p:nvSpPr>
        <p:spPr>
          <a:xfrm>
            <a:off x="396835" y="5554028"/>
            <a:ext cx="2700814" cy="475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Percentage of profits generated through our automated hedging and optimization strategies, aligning our incentives with user success.</a:t>
            </a:r>
            <a:endParaRPr lang="en-US" sz="750" dirty="0"/>
          </a:p>
        </p:txBody>
      </p:sp>
      <p:sp>
        <p:nvSpPr>
          <p:cNvPr id="33" name="Text 30"/>
          <p:cNvSpPr/>
          <p:nvPr/>
        </p:nvSpPr>
        <p:spPr>
          <a:xfrm>
            <a:off x="3221593" y="4880372"/>
            <a:ext cx="270081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$29</a:t>
            </a:r>
            <a:endParaRPr lang="en-US" sz="2550" dirty="0"/>
          </a:p>
        </p:txBody>
      </p:sp>
      <p:sp>
        <p:nvSpPr>
          <p:cNvPr id="34" name="Text 31"/>
          <p:cNvSpPr/>
          <p:nvPr/>
        </p:nvSpPr>
        <p:spPr>
          <a:xfrm>
            <a:off x="3920728" y="5331738"/>
            <a:ext cx="1302425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1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Monthly Premium</a:t>
            </a:r>
            <a:endParaRPr lang="en-US" sz="1000" dirty="0"/>
          </a:p>
        </p:txBody>
      </p:sp>
      <p:sp>
        <p:nvSpPr>
          <p:cNvPr id="35" name="Text 32"/>
          <p:cNvSpPr/>
          <p:nvPr/>
        </p:nvSpPr>
        <p:spPr>
          <a:xfrm>
            <a:off x="3221593" y="5554028"/>
            <a:ext cx="2700814" cy="475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Subscription fee for advanced features including custom strategy configuration, priority AI assistance, and enhanced analytics dashboard.</a:t>
            </a:r>
            <a:endParaRPr lang="en-US" sz="750" dirty="0"/>
          </a:p>
        </p:txBody>
      </p:sp>
      <p:sp>
        <p:nvSpPr>
          <p:cNvPr id="36" name="Text 33"/>
          <p:cNvSpPr/>
          <p:nvPr/>
        </p:nvSpPr>
        <p:spPr>
          <a:xfrm>
            <a:off x="6046351" y="4880372"/>
            <a:ext cx="270081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$10K</a:t>
            </a:r>
            <a:endParaRPr lang="en-US" sz="2550" dirty="0"/>
          </a:p>
        </p:txBody>
      </p:sp>
      <p:sp>
        <p:nvSpPr>
          <p:cNvPr id="37" name="Text 34"/>
          <p:cNvSpPr/>
          <p:nvPr/>
        </p:nvSpPr>
        <p:spPr>
          <a:xfrm>
            <a:off x="6745486" y="5331738"/>
            <a:ext cx="1302425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1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Enterprise License</a:t>
            </a:r>
            <a:endParaRPr lang="en-US" sz="1000" dirty="0"/>
          </a:p>
        </p:txBody>
      </p:sp>
      <p:sp>
        <p:nvSpPr>
          <p:cNvPr id="38" name="Text 35"/>
          <p:cNvSpPr/>
          <p:nvPr/>
        </p:nvSpPr>
        <p:spPr>
          <a:xfrm>
            <a:off x="6046351" y="5554028"/>
            <a:ext cx="2700814" cy="475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Annual licensing for institutional clients including dedicated support, custom API integration, and white-label solutions.</a:t>
            </a:r>
            <a:endParaRPr lang="en-US" sz="750" dirty="0"/>
          </a:p>
        </p:txBody>
      </p:sp>
      <p:sp>
        <p:nvSpPr>
          <p:cNvPr id="39" name="Text 36"/>
          <p:cNvSpPr/>
          <p:nvPr/>
        </p:nvSpPr>
        <p:spPr>
          <a:xfrm>
            <a:off x="3221593" y="6327338"/>
            <a:ext cx="270081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0.5%</a:t>
            </a:r>
            <a:endParaRPr lang="en-US" sz="2550" dirty="0"/>
          </a:p>
        </p:txBody>
      </p:sp>
      <p:sp>
        <p:nvSpPr>
          <p:cNvPr id="40" name="Text 37"/>
          <p:cNvSpPr/>
          <p:nvPr/>
        </p:nvSpPr>
        <p:spPr>
          <a:xfrm>
            <a:off x="3920728" y="6778704"/>
            <a:ext cx="1302425" cy="162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1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Insurance Fee</a:t>
            </a:r>
            <a:endParaRPr lang="en-US" sz="1000" dirty="0"/>
          </a:p>
        </p:txBody>
      </p:sp>
      <p:sp>
        <p:nvSpPr>
          <p:cNvPr id="41" name="Text 38"/>
          <p:cNvSpPr/>
          <p:nvPr/>
        </p:nvSpPr>
        <p:spPr>
          <a:xfrm>
            <a:off x="3221593" y="7000994"/>
            <a:ext cx="2700814" cy="475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Small percentage of insured value for participation in our collective protection pool, providing additional security for catastrophic events.</a:t>
            </a:r>
            <a:endParaRPr lang="en-US" sz="750" dirty="0"/>
          </a:p>
        </p:txBody>
      </p:sp>
      <p:sp>
        <p:nvSpPr>
          <p:cNvPr id="42" name="Text 39"/>
          <p:cNvSpPr/>
          <p:nvPr/>
        </p:nvSpPr>
        <p:spPr>
          <a:xfrm>
            <a:off x="396835" y="7588329"/>
            <a:ext cx="8350329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roadmap represents a strategic expansion of capabilities while our business model ensures sustainable development and alignment with user interests.</a:t>
            </a:r>
            <a:endParaRPr lang="en-US" sz="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5382"/>
            <a:ext cx="6966585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Join the DeFi Risk Revolution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1091446" y="2426732"/>
            <a:ext cx="127451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"DeFiGuardian AI isn't just a tool - it's the future of risk management in DeFi. We're combining the best of artificial intelligence, blockchain, and automation to create a solution that protects, optimizes, and educates."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203490"/>
            <a:ext cx="22860" cy="1081564"/>
          </a:xfrm>
          <a:prstGeom prst="rect">
            <a:avLst/>
          </a:prstGeom>
          <a:solidFill>
            <a:srgbClr val="876CD4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50829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We're democratizing access to sophisticated risk management strategies that were previously available only to large financial institutions. The future of decentralized finance is intelligent, automated, and secure - and that future is now.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441031"/>
            <a:ext cx="5009436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Experience DeFiGuardian AI Today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793790" y="512933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our live demo, chat with our AI agent, and see how we can protect your DeFi investments. Zero risk doesn't exist, but intelligent risk management does.</a:t>
            </a:r>
            <a:endParaRPr lang="en-US" sz="1550" dirty="0"/>
          </a:p>
        </p:txBody>
      </p:sp>
      <p:pic>
        <p:nvPicPr>
          <p:cNvPr id="8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5987653"/>
            <a:ext cx="1684020" cy="545783"/>
          </a:xfrm>
          <a:prstGeom prst="rect">
            <a:avLst/>
          </a:prstGeom>
        </p:spPr>
      </p:pic>
      <p:pic>
        <p:nvPicPr>
          <p:cNvPr id="9" name="Image 1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989" y="5987653"/>
            <a:ext cx="1879878" cy="54578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3790" y="675667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DeFiGuardian AI - Protecting the future of decentralized finance, one transaction at a time.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2025-06-29T11:03:52Z</dcterms:created>
  <dcterms:modified xsi:type="dcterms:W3CDTF">2025-06-29T11:03:52Z</dcterms:modified>
</cp:coreProperties>
</file>